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66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7604" y="2852936"/>
            <a:ext cx="6400800" cy="969640"/>
          </a:xfrm>
        </p:spPr>
        <p:txBody>
          <a:bodyPr/>
          <a:lstStyle/>
          <a:p>
            <a:r>
              <a:rPr lang="tr-TR" sz="4000" dirty="0" smtClean="0"/>
              <a:t>AİLE SEMİNERLERİ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TOKİ PLEVNE ANAOKULU</a:t>
            </a:r>
            <a:br>
              <a:rPr lang="tr-TR" dirty="0" smtClean="0"/>
            </a:br>
            <a:r>
              <a:rPr lang="tr-TR" dirty="0" smtClean="0"/>
              <a:t>REHBERLİK SERVİSİ</a:t>
            </a:r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1691680" y="4365104"/>
            <a:ext cx="5832648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ÇOCUKLARDA ÖZGÜVEN GELİŞTİRME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929850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ÖZGÜVEN OLMADIĞINDA;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Sürekli başkalarının onayına ihtiyaç duyan,</a:t>
            </a:r>
          </a:p>
          <a:p>
            <a:r>
              <a:rPr lang="tr-TR" dirty="0" smtClean="0"/>
              <a:t>Sorumluluk almaktan çekinen,</a:t>
            </a:r>
          </a:p>
          <a:p>
            <a:r>
              <a:rPr lang="tr-TR" dirty="0" smtClean="0"/>
              <a:t>Yapması gereken işlerden çekinen,</a:t>
            </a:r>
          </a:p>
          <a:p>
            <a:r>
              <a:rPr lang="tr-TR" dirty="0" smtClean="0"/>
              <a:t>Kendi kararını veremeyen, kaçamıyorsa bulunduğu ortamı gerginleştiren BAĞIMLI kişiler olurlar.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9048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800" dirty="0" smtClean="0">
                <a:latin typeface="Comic Sans MS" pitchFamily="66" charset="0"/>
              </a:rPr>
              <a:t>EĞER ÇOCUĞUNUZ; AŞAĞIDAKİLER GİBİ DAVRANIYORSA KENDİSİNE VE ÇEVRESİNE GÜVENMESİ İÇİN ANNE VE BABANIN DESTEĞİNE İHTİYACI VARDIR.</a:t>
            </a:r>
          </a:p>
          <a:p>
            <a:pPr marL="0" indent="0">
              <a:buNone/>
            </a:pPr>
            <a:endParaRPr lang="tr-TR" altLang="tr-TR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800" dirty="0" smtClean="0">
                <a:latin typeface="Comic Sans MS" pitchFamily="66" charset="0"/>
              </a:rPr>
              <a:t>Okul</a:t>
            </a:r>
            <a:r>
              <a:rPr lang="tr-TR" altLang="tr-TR" sz="2800" dirty="0">
                <a:latin typeface="Comic Sans MS" pitchFamily="66" charset="0"/>
              </a:rPr>
              <a:t>, öğrenme, arkadaş ilişkileri gibi önemli konularda kendine güvensizlik duyuyorsa,</a:t>
            </a:r>
          </a:p>
          <a:p>
            <a:pPr>
              <a:lnSpc>
                <a:spcPct val="80000"/>
              </a:lnSpc>
            </a:pPr>
            <a:r>
              <a:rPr lang="tr-TR" altLang="tr-TR" sz="2800" dirty="0">
                <a:latin typeface="Comic Sans MS" pitchFamily="66" charset="0"/>
              </a:rPr>
              <a:t>Başkalarına sözel ya da fiziksel olarak kaba davranmaya başladıysa,</a:t>
            </a:r>
          </a:p>
          <a:p>
            <a:pPr>
              <a:lnSpc>
                <a:spcPct val="80000"/>
              </a:lnSpc>
            </a:pPr>
            <a:r>
              <a:rPr lang="tr-TR" altLang="tr-TR" sz="2800" dirty="0">
                <a:latin typeface="Comic Sans MS" pitchFamily="66" charset="0"/>
              </a:rPr>
              <a:t>Yeni şeyler denemekten çekiniyorsa,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780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800" dirty="0">
                <a:latin typeface="Comic Sans MS" pitchFamily="66" charset="0"/>
              </a:rPr>
              <a:t>Doğal kabul edilebilecek düzeyin üzerinde olumlu veya olumsuz davranışlarıyla dikkat çekmek için aşırı çaba harcıyorsa</a:t>
            </a:r>
            <a:r>
              <a:rPr lang="tr-TR" altLang="tr-TR" sz="2800" dirty="0" smtClean="0">
                <a:latin typeface="Comic Sans MS" pitchFamily="66" charset="0"/>
              </a:rPr>
              <a:t>,</a:t>
            </a:r>
          </a:p>
          <a:p>
            <a:pPr>
              <a:lnSpc>
                <a:spcPct val="80000"/>
              </a:lnSpc>
            </a:pPr>
            <a:endParaRPr lang="tr-TR" altLang="tr-T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800" dirty="0">
                <a:latin typeface="Comic Sans MS" pitchFamily="66" charset="0"/>
              </a:rPr>
              <a:t>Kendisiyle ilgili hep karamsar ve kendisini aşağılayan konuşmalar yaparak insanları etkilemeye çalışıyorsa</a:t>
            </a:r>
            <a:r>
              <a:rPr lang="tr-TR" altLang="tr-TR" sz="2800" dirty="0" smtClean="0">
                <a:latin typeface="Comic Sans MS" pitchFamily="66" charset="0"/>
              </a:rPr>
              <a:t>,</a:t>
            </a:r>
          </a:p>
          <a:p>
            <a:pPr>
              <a:lnSpc>
                <a:spcPct val="80000"/>
              </a:lnSpc>
            </a:pPr>
            <a:endParaRPr lang="tr-TR" altLang="tr-T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800" dirty="0">
                <a:latin typeface="Comic Sans MS" pitchFamily="66" charset="0"/>
              </a:rPr>
              <a:t>Sürekli, onu sevmediğinizi ya da istediği kadar övmediğinizi düşünüyorsa,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124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800" dirty="0">
                <a:latin typeface="Comic Sans MS" pitchFamily="66" charset="0"/>
              </a:rPr>
              <a:t>Utangaçlığından, düşünce ve duygularını dürüstçe ve açıkça dile getirmiyor ve haklarının çiğnenmesine izin veriyorsa</a:t>
            </a:r>
            <a:r>
              <a:rPr lang="tr-TR" altLang="tr-TR" sz="2800" dirty="0" smtClean="0">
                <a:latin typeface="Comic Sans MS" pitchFamily="66" charset="0"/>
              </a:rPr>
              <a:t>,</a:t>
            </a:r>
          </a:p>
          <a:p>
            <a:pPr>
              <a:lnSpc>
                <a:spcPct val="80000"/>
              </a:lnSpc>
            </a:pPr>
            <a:endParaRPr lang="tr-TR" altLang="tr-T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800" dirty="0">
                <a:latin typeface="Comic Sans MS" pitchFamily="66" charset="0"/>
              </a:rPr>
              <a:t>Öğretmeni, sınıfta gözlemlediği davranışlarını değerlendirdiğinde özgüven sorunu olduğunu ifade ediyorsa, özgüven konusunda çocuğu desteklemek için anne ve baba çaba harcamalıdır.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79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600" dirty="0" smtClean="0"/>
              <a:t>ÇOCUĞA ÖZGÜVEN KAZANDIRMA YOLLARI NELERDİR?</a:t>
            </a:r>
            <a:endParaRPr lang="tr-TR" sz="2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ŞARTSIZ SEVGİ GÖSTERMEK</a:t>
            </a:r>
          </a:p>
          <a:p>
            <a:r>
              <a:rPr lang="tr-TR" dirty="0" smtClean="0"/>
              <a:t>Çocuğunuz her ne yaparsa yapsın ona değer verdiğinizi ve kabul ettiğinizi bilmesini sağlayın.</a:t>
            </a:r>
          </a:p>
          <a:p>
            <a:r>
              <a:rPr lang="tr-TR" dirty="0" smtClean="0"/>
              <a:t>Evi onun için risk, korku ve tehlikeli dünyadan döndüğünde nefes alabileceği bir yakıt istasyonu gibidir unutmayın.</a:t>
            </a:r>
          </a:p>
          <a:p>
            <a:r>
              <a:rPr lang="tr-TR" dirty="0"/>
              <a:t> M</a:t>
            </a:r>
            <a:r>
              <a:rPr lang="tr-TR" dirty="0" smtClean="0"/>
              <a:t>esajınız ‘’SENİ SEVİYORUM’’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502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91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ÖZGÜVEN NEDİR?</a:t>
            </a:r>
          </a:p>
          <a:p>
            <a:r>
              <a:rPr lang="tr-TR" dirty="0" smtClean="0"/>
              <a:t>ÖZGÜVEN NASIL OLUŞUR?</a:t>
            </a:r>
          </a:p>
          <a:p>
            <a:r>
              <a:rPr lang="tr-TR" dirty="0" smtClean="0"/>
              <a:t>ÖZGÜVEN EKSİKLİĞİNDE OLUŞABİLECEK SONUÇLAR NELERDİR?</a:t>
            </a:r>
          </a:p>
          <a:p>
            <a:r>
              <a:rPr lang="tr-TR" dirty="0" smtClean="0"/>
              <a:t>ÇOCUĞA ÖZGÜVEN KAZANDIRMA YOLLARI NELERDİR?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523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ÖZGÜVEN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KENDİNİ DEĞERLİ HİSSETMEKTİR.</a:t>
            </a:r>
          </a:p>
          <a:p>
            <a:endParaRPr lang="tr-TR" dirty="0"/>
          </a:p>
          <a:p>
            <a:pPr algn="ctr">
              <a:lnSpc>
                <a:spcPct val="90000"/>
              </a:lnSpc>
            </a:pPr>
            <a:r>
              <a:rPr lang="tr-TR" altLang="tr-TR" sz="2400" dirty="0">
                <a:latin typeface="Comic Sans MS" pitchFamily="66" charset="0"/>
              </a:rPr>
              <a:t>Özgüven kişinin kendisinden memnun olması, kendisi ve çevresiyle barışık yaşamasıdır.</a:t>
            </a:r>
          </a:p>
          <a:p>
            <a:pPr algn="ctr">
              <a:lnSpc>
                <a:spcPct val="90000"/>
              </a:lnSpc>
            </a:pPr>
            <a:endParaRPr lang="tr-TR" altLang="tr-TR" sz="2400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tr-TR" altLang="tr-TR" sz="2400" dirty="0">
                <a:latin typeface="Comic Sans MS" pitchFamily="66" charset="0"/>
              </a:rPr>
              <a:t>Çocuğun kendisine yönelik iyi duygular geliştirmesi sonucu kendisini iyi </a:t>
            </a:r>
            <a:r>
              <a:rPr lang="tr-TR" altLang="tr-TR" sz="2400" dirty="0" smtClean="0">
                <a:latin typeface="Comic Sans MS" pitchFamily="66" charset="0"/>
              </a:rPr>
              <a:t>hissetmesidir.</a:t>
            </a:r>
          </a:p>
          <a:p>
            <a:pPr algn="ctr">
              <a:lnSpc>
                <a:spcPct val="90000"/>
              </a:lnSpc>
            </a:pPr>
            <a:r>
              <a:rPr lang="tr-TR" altLang="tr-TR" sz="2400" dirty="0" smtClean="0">
                <a:latin typeface="Comic Sans MS" pitchFamily="66" charset="0"/>
              </a:rPr>
              <a:t>Kişinin </a:t>
            </a:r>
            <a:r>
              <a:rPr lang="tr-TR" altLang="tr-TR" sz="2400" dirty="0">
                <a:latin typeface="Comic Sans MS" pitchFamily="66" charset="0"/>
              </a:rPr>
              <a:t>kendi değerinin farkına varmasıdır.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27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ÖZGÜVEN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Çocuğun sevgiyi ve yeteneğini hissetme derecesi gelecekteki yaşamında onu her alanda etkileyecektir.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/>
              <a:t> A</a:t>
            </a:r>
            <a:r>
              <a:rPr lang="tr-TR" dirty="0" smtClean="0"/>
              <a:t>ynı zamanda da çocuğun yaratıcılık yeteneğini, diğerleriyle ilişkisini ve başarılı olmasını belirlemede önemli bir faktör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020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ÖZGÜVEN DOĞUŞTAN MI GELİR?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Daha ilk yaşlarda çocuğun kendine yönelik iyi duygular geliştirmeleri;  HAYATLARINDAKİ İNSANLAR TARAFINDAN NASIL DEĞERLENDİRİLDİKLERİNE BAĞLIDIR.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866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503920" cy="4572000"/>
          </a:xfrm>
        </p:spPr>
        <p:txBody>
          <a:bodyPr/>
          <a:lstStyle/>
          <a:p>
            <a:r>
              <a:rPr lang="tr-TR" altLang="tr-TR" sz="2800" dirty="0">
                <a:latin typeface="Comic Sans MS" pitchFamily="66" charset="0"/>
              </a:rPr>
              <a:t>Büyükleri tarafından sevgi gören, gereksinim duyduğunda</a:t>
            </a:r>
            <a:r>
              <a:rPr lang="tr-TR" altLang="tr-TR" sz="2800" b="1" dirty="0">
                <a:latin typeface="Comic Sans MS" pitchFamily="66" charset="0"/>
              </a:rPr>
              <a:t> </a:t>
            </a:r>
            <a:r>
              <a:rPr lang="tr-TR" altLang="tr-TR" sz="2800" dirty="0">
                <a:latin typeface="Comic Sans MS" pitchFamily="66" charset="0"/>
              </a:rPr>
              <a:t>beklediği yakınlık ve ilgiyi bulan, fikirlerine değer verilen ve önemsenen, güven duyulan ve sorumluluklar verilen, iyi yaptığı şeyler için övülen, gurur duyulan, hataya yer verilen ve </a:t>
            </a:r>
            <a:r>
              <a:rPr lang="tr-TR" altLang="tr-TR" sz="2800" b="1" dirty="0">
                <a:latin typeface="Comic Sans MS" pitchFamily="66" charset="0"/>
              </a:rPr>
              <a:t>olduğu gibi kabul edilen </a:t>
            </a:r>
            <a:r>
              <a:rPr lang="tr-TR" altLang="tr-TR" sz="2800" dirty="0">
                <a:latin typeface="Comic Sans MS" pitchFamily="66" charset="0"/>
              </a:rPr>
              <a:t>çocuğun kendisine özgüveni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155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ÖZGÜVEN NASIL GELİŞİR?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altLang="tr-TR" dirty="0" smtClean="0">
              <a:latin typeface="Comic Sans MS" pitchFamily="66" charset="0"/>
            </a:endParaRPr>
          </a:p>
          <a:p>
            <a:r>
              <a:rPr lang="tr-TR" altLang="tr-TR" dirty="0" smtClean="0">
                <a:latin typeface="Comic Sans MS" pitchFamily="66" charset="0"/>
              </a:rPr>
              <a:t>Özgüven </a:t>
            </a:r>
            <a:r>
              <a:rPr lang="tr-TR" altLang="tr-TR" dirty="0">
                <a:latin typeface="Comic Sans MS" pitchFamily="66" charset="0"/>
              </a:rPr>
              <a:t>bir anda oluşan bir şey değildir. Zaman içinde yaşanan olaylar çocuğun özgüveninin oluşumunu ve gelişimini etkiler.</a:t>
            </a:r>
          </a:p>
          <a:p>
            <a:endParaRPr lang="tr-TR" dirty="0"/>
          </a:p>
        </p:txBody>
      </p:sp>
      <p:pic>
        <p:nvPicPr>
          <p:cNvPr id="4" name="Picture 5" descr="24125800_salklkiilikgelii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324167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1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400" dirty="0">
                <a:latin typeface="Comic Sans MS" pitchFamily="66" charset="0"/>
              </a:rPr>
              <a:t>Yaşamın ilk yıllarının anne ve baba ile geçmesi nedeniyle anne babanın çocuğuyla iletişimi etkileşimi yaşantıları özgüvenin gelişimini son derece önemli ölçüde etkileyecektir. </a:t>
            </a:r>
            <a:endParaRPr lang="tr-TR" altLang="tr-TR" sz="2400" dirty="0" smtClean="0">
              <a:latin typeface="Comic Sans MS" pitchFamily="66" charset="0"/>
            </a:endParaRPr>
          </a:p>
          <a:p>
            <a:endParaRPr lang="tr-TR" altLang="tr-TR" sz="2400" dirty="0">
              <a:latin typeface="Comic Sans MS" pitchFamily="66" charset="0"/>
            </a:endParaRPr>
          </a:p>
          <a:p>
            <a:r>
              <a:rPr lang="tr-TR" altLang="tr-TR" sz="2400" dirty="0" smtClean="0">
                <a:latin typeface="Comic Sans MS" pitchFamily="66" charset="0"/>
              </a:rPr>
              <a:t>İlerleyen </a:t>
            </a:r>
            <a:r>
              <a:rPr lang="tr-TR" altLang="tr-TR" sz="2400" dirty="0">
                <a:latin typeface="Comic Sans MS" pitchFamily="66" charset="0"/>
              </a:rPr>
              <a:t>yıllarda ise çocuğun öğretmenleri ve sosyal çevresindeki diğer insanlar çocuğun özgüveninin gelişiminde anne ve babayla birlikte etki edecektir.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579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870920"/>
          </a:xfrm>
        </p:spPr>
        <p:txBody>
          <a:bodyPr>
            <a:noAutofit/>
          </a:bodyPr>
          <a:lstStyle/>
          <a:p>
            <a:r>
              <a:rPr lang="tr-TR" sz="2400" dirty="0" smtClean="0"/>
              <a:t>ÖZGÜVEN EKSİKLİĞİNDE OLUŞABİLECEK SONUÇLAR NELERDİR?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Özgüven eksikliği olan kendileri ile barışık olmayan çocuklar;</a:t>
            </a:r>
          </a:p>
          <a:p>
            <a:r>
              <a:rPr lang="tr-TR" dirty="0"/>
              <a:t> </a:t>
            </a:r>
            <a:r>
              <a:rPr lang="tr-TR" dirty="0" smtClean="0"/>
              <a:t>arkadaşları tarafından yeterli saygıyı görmeyebilir ya da kullanılma ihtimalleri olabilir.</a:t>
            </a:r>
          </a:p>
          <a:p>
            <a:r>
              <a:rPr lang="tr-TR" dirty="0" smtClean="0"/>
              <a:t>Kendi isteklerini dile getiremeyebilirler.</a:t>
            </a:r>
          </a:p>
          <a:p>
            <a:r>
              <a:rPr lang="tr-TR" dirty="0" smtClean="0"/>
              <a:t>Potansiyellerini gösteremeyebilir ve başarısız olabilirler.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3417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</TotalTime>
  <Words>474</Words>
  <Application>Microsoft Office PowerPoint</Application>
  <PresentationFormat>Ekran Gösterisi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Kent</vt:lpstr>
      <vt:lpstr>TOKİ PLEVNE ANAOKULU REHBERLİK SERVİSİ</vt:lpstr>
      <vt:lpstr>İÇERİKLER</vt:lpstr>
      <vt:lpstr>ÖZGÜVEN NEDİR?</vt:lpstr>
      <vt:lpstr>ÖZGÜVEN</vt:lpstr>
      <vt:lpstr>ÖZGÜVEN DOĞUŞTAN MI GELİR?</vt:lpstr>
      <vt:lpstr>PowerPoint Sunusu</vt:lpstr>
      <vt:lpstr>ÖZGÜVEN NASIL GELİŞİR?</vt:lpstr>
      <vt:lpstr>PowerPoint Sunusu</vt:lpstr>
      <vt:lpstr>ÖZGÜVEN EKSİKLİĞİNDE OLUŞABİLECEK SONUÇLAR NELERDİR?</vt:lpstr>
      <vt:lpstr>PowerPoint Sunusu</vt:lpstr>
      <vt:lpstr>PowerPoint Sunusu</vt:lpstr>
      <vt:lpstr>PowerPoint Sunusu</vt:lpstr>
      <vt:lpstr>PowerPoint Sunusu</vt:lpstr>
      <vt:lpstr>ÇOCUĞA ÖZGÜVEN KAZANDIRMA YOLLARI NELERDİR?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TOKİ PLEVNE ANAOKULU REHBERLİK SERVİSİ</dc:title>
  <dc:creator>TokiPlevne</dc:creator>
  <cp:lastModifiedBy>Windows Kullanıcısı</cp:lastModifiedBy>
  <cp:revision>4</cp:revision>
  <dcterms:created xsi:type="dcterms:W3CDTF">2019-04-04T09:16:01Z</dcterms:created>
  <dcterms:modified xsi:type="dcterms:W3CDTF">2019-04-04T10:48:05Z</dcterms:modified>
</cp:coreProperties>
</file>