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1" r:id="rId3"/>
    <p:sldId id="271" r:id="rId4"/>
    <p:sldId id="272" r:id="rId5"/>
    <p:sldId id="273" r:id="rId6"/>
    <p:sldId id="274" r:id="rId7"/>
    <p:sldId id="275" r:id="rId8"/>
    <p:sldId id="277" r:id="rId9"/>
    <p:sldId id="278" r:id="rId10"/>
    <p:sldId id="279" r:id="rId11"/>
    <p:sldId id="280" r:id="rId12"/>
    <p:sldId id="292" r:id="rId13"/>
    <p:sldId id="276" r:id="rId14"/>
    <p:sldId id="257" r:id="rId15"/>
    <p:sldId id="282" r:id="rId16"/>
    <p:sldId id="268" r:id="rId17"/>
    <p:sldId id="258" r:id="rId18"/>
    <p:sldId id="259" r:id="rId19"/>
    <p:sldId id="286" r:id="rId20"/>
    <p:sldId id="287" r:id="rId21"/>
    <p:sldId id="288" r:id="rId22"/>
    <p:sldId id="283" r:id="rId23"/>
    <p:sldId id="284" r:id="rId24"/>
    <p:sldId id="262" r:id="rId25"/>
    <p:sldId id="264" r:id="rId26"/>
    <p:sldId id="266" r:id="rId27"/>
    <p:sldId id="289" r:id="rId28"/>
    <p:sldId id="290" r:id="rId29"/>
    <p:sldId id="285" r:id="rId30"/>
    <p:sldId id="269" r:id="rId31"/>
    <p:sldId id="270" r:id="rId32"/>
    <p:sldId id="291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09.09.2019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Dikdörtgen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ikdörtgen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09.09.2019</a:t>
            </a:fld>
            <a:endParaRPr lang="tr-TR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09.09.2019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İçerik Yer Tutucus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İçerik Yer Tutucus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Dikdörtgen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Dikdörtgen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Dikdörtgen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09.09.2019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İçerik Yer Tutucus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İçerik Yer Tutucus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Başlık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09.09.2019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ikdörtgen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Dikdörtgen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09.09.2019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Dikdörtgen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İçerik Yer Tutucus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Dikdörtgen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üz Bağlayıcı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Dikdörtgen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2" name="Dikdörtgen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09.09.2019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09.09.2019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1445421"/>
            <a:ext cx="8064896" cy="1119483"/>
          </a:xfrm>
        </p:spPr>
        <p:txBody>
          <a:bodyPr>
            <a:normAutofit/>
          </a:bodyPr>
          <a:lstStyle/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OKULU UYUM SEMİNERİ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50776" y="404664"/>
            <a:ext cx="7772400" cy="936104"/>
          </a:xfrm>
        </p:spPr>
        <p:txBody>
          <a:bodyPr>
            <a:normAutofit/>
          </a:bodyPr>
          <a:lstStyle/>
          <a:p>
            <a:r>
              <a:rPr lang="tr-T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TOKİ PLEVNE ANAOKULU</a:t>
            </a:r>
            <a:endParaRPr lang="tr-T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878497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REHBERLİK SERVİSİ NE DEĞİLDİR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Rehberlik </a:t>
            </a:r>
            <a:r>
              <a:rPr lang="tr-TR" dirty="0"/>
              <a:t>yardımı sadece “sorunlu” öğrencilere verilen bir yardım değildir.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Psikolojik danışma ve rehberlik her türlü problemi hemen çözebilecek sihirli bir güce sahip değildir.</a:t>
            </a:r>
          </a:p>
        </p:txBody>
      </p:sp>
    </p:spTree>
    <p:extLst>
      <p:ext uri="{BB962C8B-B14F-4D97-AF65-F5344CB8AC3E}">
        <p14:creationId xmlns:p14="http://schemas.microsoft.com/office/powerpoint/2010/main" val="3312309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1046984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REHBERLİK SERVİSİNDE HANGİ HİZMETLER VERİLMEKTEDİR</a:t>
            </a:r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Arkadaş </a:t>
            </a:r>
            <a:r>
              <a:rPr lang="tr-TR" dirty="0"/>
              <a:t>ilişkileri, </a:t>
            </a:r>
            <a:endParaRPr lang="tr-TR" dirty="0" smtClean="0"/>
          </a:p>
          <a:p>
            <a:r>
              <a:rPr lang="tr-TR" dirty="0" smtClean="0"/>
              <a:t>Aile </a:t>
            </a:r>
            <a:r>
              <a:rPr lang="tr-TR" dirty="0"/>
              <a:t>ile olan ilişkiler, </a:t>
            </a:r>
          </a:p>
          <a:p>
            <a:r>
              <a:rPr lang="tr-TR" dirty="0" smtClean="0"/>
              <a:t>Kendini </a:t>
            </a:r>
            <a:r>
              <a:rPr lang="tr-TR" dirty="0"/>
              <a:t>tanıma, </a:t>
            </a:r>
          </a:p>
          <a:p>
            <a:r>
              <a:rPr lang="tr-TR" dirty="0" smtClean="0"/>
              <a:t>Kendini </a:t>
            </a:r>
            <a:r>
              <a:rPr lang="tr-TR" dirty="0"/>
              <a:t>rahat ifade edebilme, </a:t>
            </a:r>
            <a:endParaRPr lang="tr-TR" dirty="0" smtClean="0"/>
          </a:p>
          <a:p>
            <a:r>
              <a:rPr lang="tr-TR" dirty="0" smtClean="0"/>
              <a:t>Okul </a:t>
            </a:r>
            <a:r>
              <a:rPr lang="tr-TR" dirty="0"/>
              <a:t>korkusu,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Stres, </a:t>
            </a:r>
          </a:p>
          <a:p>
            <a:r>
              <a:rPr lang="tr-TR" dirty="0" smtClean="0"/>
              <a:t>Öfke </a:t>
            </a:r>
            <a:r>
              <a:rPr lang="tr-TR" dirty="0"/>
              <a:t>Kontrolü, </a:t>
            </a:r>
            <a:endParaRPr lang="tr-TR" dirty="0" smtClean="0"/>
          </a:p>
          <a:p>
            <a:r>
              <a:rPr lang="tr-TR" dirty="0" smtClean="0"/>
              <a:t>Diğer </a:t>
            </a:r>
            <a:r>
              <a:rPr lang="tr-TR" dirty="0"/>
              <a:t>psikolojik, eğitsel veya mesleki konularda rehberlik servisimiz </a:t>
            </a:r>
            <a:r>
              <a:rPr lang="tr-TR" dirty="0" smtClean="0"/>
              <a:t>hizmet vermektedir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219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2019-2020 EĞİTİM ÖĞRETİM YILINDA YAPILACAK ÇALIŞMALAR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2019-2020 EĞİTİM ÖĞRETİM YILINDA OKULUMUZ REHBERLİK SERVİSİ;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EYLÜL: OKULA VE ÇEVREYE UYUM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EKİM: REHBERLİK SERVİSİNİN TANITILMASI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KASIM: ŞİDDETİ ÖNLEME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ARALIK: İHMAL VE İSTİSMARDAN KORUNMA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OCAK-ŞUBAT: BİLİNÇLİ TEKNOLOJİ KULLANIMI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MART: DUYGU KONTROLÜ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NİSAN: İHMAL VE İSTİSMARDAN KORUNMA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67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REHBERLİK SERVİSİNİN TANITILMASI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OKUL REHBERLİK SERVİSİ SİZ VELİLERİMİZE EN DEĞERLİLERİMİZ OLAN ÖĞRENCİLERİMİZE 09:00-15:00 SAATLERİ ARASINDA HİZMET VERMEKTEDİR.</a:t>
            </a:r>
          </a:p>
          <a:p>
            <a:r>
              <a:rPr lang="tr-TR" dirty="0" smtClean="0"/>
              <a:t>RANDEVU ALARAK BU SAATLER ARASINDA SERVİSİMİZDEN ÖĞRENCİLERİMİZLE BİRLİKTE YARARLANABİLİRSİNİZ.</a:t>
            </a:r>
          </a:p>
          <a:p>
            <a:r>
              <a:rPr lang="tr-TR" dirty="0" smtClean="0"/>
              <a:t>REHBERLİK SERVİSİ NUMARASI:</a:t>
            </a:r>
          </a:p>
          <a:p>
            <a:r>
              <a:rPr lang="tr-TR" dirty="0"/>
              <a:t> </a:t>
            </a:r>
            <a:r>
              <a:rPr lang="tr-TR" dirty="0" smtClean="0"/>
              <a:t>                                03422470900 (21)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6995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OKULA UYUM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Okula başlama hem aile hem de çocuk için heyecan verici bir deneyimdir</a:t>
            </a:r>
            <a:r>
              <a:rPr lang="tr-TR" alt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çok çocuk için okul daha önce hemen hiçbirini tanımadığı çok sayıda çocukla karşılaşma zorunluluğuyla, uyulması gereken kurallarıyla ve başarılması gereken öğrenim görevleriyle dolu yepyeni bir sosyal </a:t>
            </a:r>
            <a:r>
              <a:rPr lang="tr-TR" alt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çevredir</a:t>
            </a: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800" dirty="0"/>
              <a:t>Okula uyum genellikle 3-4 hafta gibi bir sürede tamamlanır.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446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Okul ve aile iki ayrı kurumdur. Her ikisinin farklı kuralları, anlayışları ve tarzları vardır.</a:t>
            </a:r>
          </a:p>
          <a:p>
            <a:r>
              <a:rPr lang="tr-TR" dirty="0"/>
              <a:t>Çocuğunuzun okul yaşantısına uyum sağlaması, sizin okula olan saygınızla doğru orantılıdır. </a:t>
            </a:r>
            <a:endParaRPr lang="tr-TR" dirty="0" smtClean="0"/>
          </a:p>
        </p:txBody>
      </p:sp>
      <p:pic>
        <p:nvPicPr>
          <p:cNvPr id="4" name="Picture 3" descr="C:\Users\lenovo\Desktop\seminer görselleri\aile-danismanligi-ne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5033839" cy="280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941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UYUM SÜRECİNDE KARŞILAŞILAN </a:t>
            </a:r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PROBLEMLER</a:t>
            </a:r>
            <a:endParaRPr lang="tr-T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Ailelerin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sürece hazır olmaması</a:t>
            </a:r>
          </a:p>
          <a:p>
            <a:pPr lvl="0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Çocuğun anaokulu hakkında yetersiz ya da yanlış bilgiye sahip olması</a:t>
            </a:r>
          </a:p>
          <a:p>
            <a:pPr lvl="0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Çocuğun aileye aşırı bağlılığı ya da kopmak istememesi</a:t>
            </a:r>
          </a:p>
          <a:p>
            <a:pPr lvl="0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Ailenin çocuğa aşırı bağlılığı ya da kopmak istememesi</a:t>
            </a:r>
          </a:p>
          <a:p>
            <a:pPr lvl="0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Kurallı ortama uyum güçlüğü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549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SİZ </a:t>
            </a:r>
            <a:r>
              <a:rPr lang="tr-T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DEĞERLİ VELİLERİMİZİN BU SÜREÇTE DİKKAT ETMESİ GEREKEN KONULAR</a:t>
            </a:r>
            <a:r>
              <a:rPr lang="tr-TR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tr-TR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503920" cy="3672408"/>
          </a:xfrm>
        </p:spPr>
        <p:txBody>
          <a:bodyPr>
            <a:normAutofit/>
          </a:bodyPr>
          <a:lstStyle/>
          <a:p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Çocuğun 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okula karşı negatif duygular beslememesi için okulun ve okumanın kazandıracağı şeylerden bahsedebilirler. Örneğin okulda kuracağı arkadaşlıklardan 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 da 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anne babanın geçmişte arkadaşları ve öğretmeniyle olan olumlu yaşantılarından örnekler verilebilir. </a:t>
            </a:r>
            <a:endParaRPr lang="tr-TR" alt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alt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ANNE BABA OLARAK KAYGINIZI KENARA BIRAKIN. ÇÜNKÜ ÇOCUKLARINIZ SİZİN KAYGINIZIN FARKINA VARACAK VE ONLAR DA KAYGILANACAKTIR.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30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34344" cy="4572000"/>
          </a:xfrm>
        </p:spPr>
        <p:txBody>
          <a:bodyPr/>
          <a:lstStyle/>
          <a:p>
            <a:pPr algn="ctr"/>
            <a:r>
              <a:rPr lang="tr-TR" altLang="tr-TR" sz="28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Okula gitmeyi zorunluluk yada ceza gibi algılamalarına sebep olacak konuşmalardan kaçınmalıdırlar. </a:t>
            </a:r>
          </a:p>
          <a:p>
            <a:pPr algn="ctr"/>
            <a:r>
              <a:rPr lang="tr-TR" altLang="tr-TR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‘Çok yaramazlık yapıyorsun seneye okula göndereyim senide gününü gör.’</a:t>
            </a:r>
            <a:r>
              <a:rPr lang="tr-TR" altLang="tr-TR" sz="28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 da’ </a:t>
            </a:r>
            <a:r>
              <a:rPr lang="tr-TR" altLang="tr-TR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Okula başla da senden kurtulayım.’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Resimğ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8305" y="1340768"/>
            <a:ext cx="3541712" cy="4392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9750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278360" cy="4998296"/>
          </a:xfrm>
        </p:spPr>
        <p:txBody>
          <a:bodyPr>
            <a:normAutofit/>
          </a:bodyPr>
          <a:lstStyle/>
          <a:p>
            <a:r>
              <a:rPr lang="tr-TR" dirty="0"/>
              <a:t>Anne babalar çocuklarına karşı anlayışlı olmalıdır.</a:t>
            </a:r>
          </a:p>
          <a:p>
            <a:r>
              <a:rPr lang="tr-TR" dirty="0"/>
              <a:t>“Bebek misin sen, kocaman adam oldun, korkacak ne var?” gibi bastırıcı yöntemlerden uzak durmalıdır. Bu yaklaşım sorunları çözmez, bastırır.</a:t>
            </a:r>
          </a:p>
          <a:p>
            <a:pPr marL="0" indent="0" algn="ctr">
              <a:buNone/>
            </a:pPr>
            <a:r>
              <a:rPr lang="tr-TR" b="1" i="1" u="sng" dirty="0">
                <a:solidFill>
                  <a:srgbClr val="FF0000"/>
                </a:solidFill>
              </a:rPr>
              <a:t>Bastırılan bir sorun da sonradan daha büyük bir şekilde karşımıza tekrar çıkar.</a:t>
            </a:r>
          </a:p>
          <a:p>
            <a:endParaRPr lang="tr-TR" dirty="0"/>
          </a:p>
        </p:txBody>
      </p:sp>
      <p:pic>
        <p:nvPicPr>
          <p:cNvPr id="5" name="Picture 3" descr="C:\Users\lenovo\Desktop\seminer görselleri\Back_to_School_Kid_Tears-1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3526271" cy="396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326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SEMİNERDE DEĞİNECEĞİMİZ KONULAR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1) OKULUMUZUN TANITILMASI</a:t>
            </a:r>
          </a:p>
          <a:p>
            <a:r>
              <a:rPr lang="tr-TR" dirty="0" smtClean="0"/>
              <a:t>2) REHBERLİK SERVİSİNİN TANITILMASI</a:t>
            </a:r>
          </a:p>
          <a:p>
            <a:r>
              <a:rPr lang="tr-TR" dirty="0" smtClean="0"/>
              <a:t>3) OKULA UYUM</a:t>
            </a:r>
          </a:p>
          <a:p>
            <a:r>
              <a:rPr lang="tr-TR" dirty="0" smtClean="0"/>
              <a:t>4) ÖNERİLER</a:t>
            </a:r>
          </a:p>
          <a:p>
            <a:r>
              <a:rPr lang="tr-TR" dirty="0" smtClean="0"/>
              <a:t>5) OKULUMUZ TANITIM VİDEOSU</a:t>
            </a:r>
          </a:p>
          <a:p>
            <a:r>
              <a:rPr lang="tr-TR" dirty="0" smtClean="0"/>
              <a:t>6) GEÇEN YIL NELER YAPTIK?</a:t>
            </a:r>
          </a:p>
          <a:p>
            <a:r>
              <a:rPr lang="tr-TR" dirty="0" smtClean="0"/>
              <a:t>7) SORULARINIZ…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87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6048672" cy="4710264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Çocuğu asla okulla ya da öğretmenle korkutmayın</a:t>
            </a:r>
            <a:r>
              <a:rPr lang="tr-TR" b="1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öğretmen hakkında olumsuz yorumlarda bulunmayın. Sizin saygı ve güven duymadığınız kişiye çocuğunuz da asla itibar etmeyecektir.</a:t>
            </a:r>
          </a:p>
          <a:p>
            <a:endParaRPr lang="tr-TR" dirty="0"/>
          </a:p>
        </p:txBody>
      </p:sp>
      <p:pic>
        <p:nvPicPr>
          <p:cNvPr id="4" name="Picture 4" descr="MCj023920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570" y="2636912"/>
            <a:ext cx="15113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855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16552" y="1527048"/>
            <a:ext cx="8503920" cy="4572000"/>
          </a:xfrm>
        </p:spPr>
        <p:txBody>
          <a:bodyPr>
            <a:normAutofit/>
          </a:bodyPr>
          <a:lstStyle/>
          <a:p>
            <a:r>
              <a:rPr lang="tr-T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Öğretmenleri de her şeye kızan, sürekli ceza veren, hep yargılayan bir kişi olarak değil; öğrencileri çok seven, onları yarınlara hazırlayan bir kişi veya kişiler olarak göstermeliyiz. </a:t>
            </a:r>
            <a:endParaRPr lang="tr-TR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Çocuklarımız </a:t>
            </a:r>
            <a:r>
              <a:rPr lang="tr-T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öğretmenlerini çok sevmeli,                onlara derin saygı duymalıdır.</a:t>
            </a: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061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503920" cy="4572000"/>
          </a:xfrm>
        </p:spPr>
        <p:txBody>
          <a:bodyPr/>
          <a:lstStyle/>
          <a:p>
            <a:r>
              <a:rPr lang="tr-TR" dirty="0"/>
              <a:t>Okul yaşantısı ile ilgili her şeyi planlayın. </a:t>
            </a:r>
            <a:endParaRPr lang="tr-TR" dirty="0" smtClean="0"/>
          </a:p>
          <a:p>
            <a:r>
              <a:rPr lang="tr-TR" dirty="0" smtClean="0"/>
              <a:t>Okuldan </a:t>
            </a:r>
            <a:r>
              <a:rPr lang="tr-TR" dirty="0"/>
              <a:t>kim alacak, hangi servis alacak, kim karşılayacak? </a:t>
            </a:r>
            <a:endParaRPr lang="tr-TR" dirty="0" smtClean="0"/>
          </a:p>
          <a:p>
            <a:r>
              <a:rPr lang="tr-TR" dirty="0" smtClean="0"/>
              <a:t>Çocuğunuza </a:t>
            </a:r>
            <a:r>
              <a:rPr lang="tr-TR" dirty="0"/>
              <a:t>onu alacağınız zaman ve yer hakkında bilgi verin, gösterin. </a:t>
            </a:r>
            <a:endParaRPr lang="tr-TR" dirty="0" smtClean="0"/>
          </a:p>
          <a:p>
            <a:r>
              <a:rPr lang="tr-TR" dirty="0" smtClean="0"/>
              <a:t>Belirttiğiniz </a:t>
            </a:r>
            <a:r>
              <a:rPr lang="tr-TR" dirty="0"/>
              <a:t>saatte ve yerde olmaya özen gösterin.</a:t>
            </a:r>
          </a:p>
          <a:p>
            <a:endParaRPr lang="tr-TR" dirty="0"/>
          </a:p>
        </p:txBody>
      </p:sp>
      <p:pic>
        <p:nvPicPr>
          <p:cNvPr id="4" name="Picture 2" descr="C:\Users\lenovo\Desktop\seminer görselleri\list-cocugum-okula-basliy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70248"/>
            <a:ext cx="4122204" cy="257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167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Okulla ilgili güzel anılarınızı ona anlatın. </a:t>
            </a:r>
            <a:endParaRPr lang="tr-TR" dirty="0" smtClean="0"/>
          </a:p>
          <a:p>
            <a:r>
              <a:rPr lang="tr-TR" dirty="0" smtClean="0"/>
              <a:t>Yaşadıklarınızı </a:t>
            </a:r>
            <a:r>
              <a:rPr lang="tr-TR" dirty="0"/>
              <a:t>sizi okula ilk kimin götürdüğünü, günlerin nasıl geçtiğini, öğretmeninizi, arkadaşlarınızı, okuma yazmayı öğrenme serüveninizi paylaşın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Picture 2" descr="C:\Users\lenovo\Desktop\seminer görselleri\5269-3-4-5ec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33056"/>
            <a:ext cx="31718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692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Resim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1484784"/>
            <a:ext cx="3751263" cy="4525963"/>
          </a:xfrm>
          <a:prstGeom prst="rect">
            <a:avLst/>
          </a:prstGeom>
          <a:noFill/>
        </p:spPr>
      </p:pic>
      <p:sp>
        <p:nvSpPr>
          <p:cNvPr id="3" name="Yuvarlatılmış Dikdörtgen 2"/>
          <p:cNvSpPr/>
          <p:nvPr/>
        </p:nvSpPr>
        <p:spPr>
          <a:xfrm>
            <a:off x="323528" y="1484784"/>
            <a:ext cx="4608512" cy="48245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Okula geliş-gidiş tüm aile bireyleri tarafından desteklenmelidir.  </a:t>
            </a:r>
          </a:p>
          <a:p>
            <a:pPr lvl="0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Yaşanan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zorluklar karşısında çocuğun devam edip etmemesi gibi konular çocuğun yanında tartışılmamalıdır.</a:t>
            </a:r>
          </a:p>
        </p:txBody>
      </p:sp>
    </p:spTree>
    <p:extLst>
      <p:ext uri="{BB962C8B-B14F-4D97-AF65-F5344CB8AC3E}">
        <p14:creationId xmlns:p14="http://schemas.microsoft.com/office/powerpoint/2010/main" val="3006559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323528" y="1340768"/>
            <a:ext cx="3960440" cy="49685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Çocuğun sabahları evden sakin ve mutlu ayrılmasına özen gösterilmelidir.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Çocuk ebeveynin okula gelmesi için ısrar ediyorsa, ona anaokulunun sadece çocuklar için olduğu anlatılmalıdır.</a:t>
            </a:r>
          </a:p>
        </p:txBody>
      </p:sp>
      <p:pic>
        <p:nvPicPr>
          <p:cNvPr id="5" name="Picture 2" descr="C:\Users\lenovo\Desktop\seminer görselleri\olum-bak-git-anne-cocuk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4486293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030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lenovo\Desktop\seminer görselleri\Okul_fobi_m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47851"/>
            <a:ext cx="632037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Yuvarlatılmış Dikdörtgen 6"/>
          <p:cNvSpPr/>
          <p:nvPr/>
        </p:nvSpPr>
        <p:spPr>
          <a:xfrm>
            <a:off x="179512" y="188640"/>
            <a:ext cx="8784976" cy="30243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Çocuğun eve döneceği saatlerde evde olup onu sürprizle karşılamak (en azından ilk haftalarda) uyumunu kolaylaştıracaktır.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Aile çocuğu okula bırakırken sabırlı ve kararlı davranmalıdır. Huzurlu ve mutlu bir ifade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takınmalıdır.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625766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4270248" cy="4572000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Vedalaşmaları kısa tutun</a:t>
            </a:r>
            <a:r>
              <a:rPr lang="tr-TR" b="1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tr-TR" dirty="0"/>
              <a:t>Vedalaşmaları çabuk ve kısa süreli tutarak, ayrılıkların doğal olduğu hissettirilebilir. </a:t>
            </a:r>
          </a:p>
          <a:p>
            <a:endParaRPr lang="tr-TR" dirty="0"/>
          </a:p>
        </p:txBody>
      </p:sp>
      <p:pic>
        <p:nvPicPr>
          <p:cNvPr id="4" name="Picture 2" descr="C:\Users\lenovo\Desktop\seminer görselleri\Ekran_Resmi_2014-09-05_14.21.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988840"/>
            <a:ext cx="3858385" cy="290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114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430488" cy="4572000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Çocuğunuzu okuldan almaya geç kalmayın</a:t>
            </a:r>
            <a:r>
              <a:rPr lang="tr-TR" b="1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tr-TR" dirty="0"/>
              <a:t>Çocuğunuz okuldan alacağınızda sözleştiğiniz zamanda, sözleştiğiniz yerde olmaya özen gösterin.</a:t>
            </a:r>
          </a:p>
          <a:p>
            <a:r>
              <a:rPr lang="tr-TR" dirty="0"/>
              <a:t>Özellikle de okula uyum döneminde buna çok daha büyük dikkat gösterilmelidir. </a:t>
            </a:r>
          </a:p>
        </p:txBody>
      </p:sp>
      <p:pic>
        <p:nvPicPr>
          <p:cNvPr id="4" name="Picture 2" descr="C:\Users\lenovo\Desktop\seminer görselleri\saa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00808"/>
            <a:ext cx="2051720" cy="20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enovo\Desktop\seminer görselleri\saa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463" y="3933056"/>
            <a:ext cx="2051720" cy="20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44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Yuvarlatılmış Dikdörtgen 3"/>
          <p:cNvSpPr/>
          <p:nvPr/>
        </p:nvSpPr>
        <p:spPr>
          <a:xfrm>
            <a:off x="179512" y="1412776"/>
            <a:ext cx="4608512" cy="48965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Çocuğunuz okula gitmek istemediğini söylüyor ve okulda kalamıyorsa öğretmeninden ve rehberlik servisinden yardım alabilirsiniz.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yeterli olmazsa bir uzmana danışarak sorunun hekim, aile ve okul işbirliği ile çözülmesi yoluna gidilmelidir.</a:t>
            </a:r>
          </a:p>
        </p:txBody>
      </p:sp>
      <p:pic>
        <p:nvPicPr>
          <p:cNvPr id="5" name="Picture 2" descr="C:\Users\lenovo\Desktop\seminer görselleri\timthumb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56925"/>
            <a:ext cx="3816424" cy="262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78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OKULUMUZUN TANITILMASI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ÖĞRETMEN SAYISI: 13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DERSLİK SAYISI: 6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KONFERANS SALONU: 1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YEMEKHANE: 1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TUVALET: 4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KÜTÜPHANE : 1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OYUN ODASI: 1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DRAMA ODASI: 1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7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Bulut 3"/>
          <p:cNvSpPr/>
          <p:nvPr/>
        </p:nvSpPr>
        <p:spPr>
          <a:xfrm>
            <a:off x="251520" y="2060848"/>
            <a:ext cx="8496944" cy="39604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“Hayalinizdeki çocuğa değil, kendi çocuğunuza ulaşmak için çaba sarf edin.”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0997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527048"/>
            <a:ext cx="8136904" cy="15419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8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DİNLEDİĞİNİZ İÇİN TEŞEKKÜR EDERİM.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2699792" y="3645024"/>
            <a:ext cx="5976664" cy="19442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ÜMMÜGÜLSÜM KUŞ</a:t>
            </a:r>
          </a:p>
          <a:p>
            <a:r>
              <a:rPr lang="tr-T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OKUL PSİKOLOJİK DANIŞMANI</a:t>
            </a:r>
          </a:p>
        </p:txBody>
      </p:sp>
    </p:spTree>
    <p:extLst>
      <p:ext uri="{BB962C8B-B14F-4D97-AF65-F5344CB8AC3E}">
        <p14:creationId xmlns:p14="http://schemas.microsoft.com/office/powerpoint/2010/main" val="2135768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OKULUMUZA HOŞGELDİNİZ. </a:t>
            </a:r>
          </a:p>
          <a:p>
            <a:r>
              <a:rPr lang="tr-TR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YENİ EĞİTİM ÖĞRETİM YILI HEPİMİZE HAYIRLI OLSUN.</a:t>
            </a:r>
            <a:endParaRPr lang="tr-TR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OKULUMUZUN KADROSU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 MÜDÜRÜ: HACER KIRAN</a:t>
            </a:r>
          </a:p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 MÜDÜRÜ YARDIMCISI: UĞUR ŞEKEROĞLU</a:t>
            </a:r>
          </a:p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 PSİKOLOJİK DANIŞMANI VE REHBER ÖĞRETMENİ: ÜMMÜGÜLSÜM KUŞ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SINIFLARIMIZ VE ÖĞRETMENLERİMİZ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SABAHÇI SINIFLARIMIZ VE ÖĞRETMENLERİ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KIRMIZI SINIF ÖĞRETMENİ: ÜMMÜGÜL ABACI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 SINIF ÖĞRETMENİ: HANIM GENÇ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MAVİ SINIF ÖĞRETMENİ: İPEK ÖZDÜZENCİLER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TURUNCU SINIF ÖĞRETMENİ: ÇİĞDEM KARATAŞ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SARI SINIF ÖĞRETMENİ: MÜGE BİLEN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YEŞİL SINIF ÖĞRETMENİ: FEHİME DURANOĞLU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SINIFLARIMIZ VE ÖĞRETMENLERİMİZ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ÖĞLENCİ </a:t>
            </a:r>
            <a:r>
              <a:rPr lang="tr-TR" dirty="0"/>
              <a:t>SINIFLARIMIZ VE </a:t>
            </a:r>
            <a:r>
              <a:rPr lang="tr-TR" dirty="0" smtClean="0"/>
              <a:t>ÖĞRETMENLERİ</a:t>
            </a:r>
            <a:endParaRPr lang="tr-TR" dirty="0"/>
          </a:p>
          <a:p>
            <a:r>
              <a:rPr lang="tr-TR" dirty="0"/>
              <a:t>KIRMIZI SINIF ÖĞRETMENİ: </a:t>
            </a:r>
            <a:r>
              <a:rPr lang="tr-TR" dirty="0" smtClean="0"/>
              <a:t>EDA CEYHAN</a:t>
            </a:r>
          </a:p>
          <a:p>
            <a:r>
              <a:rPr lang="tr-TR" dirty="0" smtClean="0"/>
              <a:t>MOR </a:t>
            </a:r>
            <a:r>
              <a:rPr lang="tr-TR" dirty="0"/>
              <a:t>SINIF ÖĞRETMENİ: </a:t>
            </a:r>
            <a:r>
              <a:rPr lang="tr-TR" dirty="0" smtClean="0"/>
              <a:t>HACER BAYRAKTAR</a:t>
            </a:r>
          </a:p>
          <a:p>
            <a:r>
              <a:rPr lang="tr-TR" dirty="0" smtClean="0"/>
              <a:t>MAVİ </a:t>
            </a:r>
            <a:r>
              <a:rPr lang="tr-TR" dirty="0"/>
              <a:t>SINIF ÖĞRETMENİ</a:t>
            </a:r>
            <a:r>
              <a:rPr lang="tr-TR" dirty="0" smtClean="0"/>
              <a:t>: ÖZGE TOZ</a:t>
            </a:r>
            <a:endParaRPr lang="tr-TR" dirty="0"/>
          </a:p>
          <a:p>
            <a:r>
              <a:rPr lang="tr-TR" dirty="0"/>
              <a:t>TURUNCU SINIF ÖĞRETMENİ: </a:t>
            </a:r>
            <a:r>
              <a:rPr lang="tr-TR" dirty="0" smtClean="0"/>
              <a:t>RABİA KARKAN</a:t>
            </a:r>
          </a:p>
          <a:p>
            <a:r>
              <a:rPr lang="tr-TR" dirty="0" smtClean="0"/>
              <a:t>SARI </a:t>
            </a:r>
            <a:r>
              <a:rPr lang="tr-TR" dirty="0"/>
              <a:t>SINIF ÖĞRETMENİ: </a:t>
            </a:r>
            <a:r>
              <a:rPr lang="tr-TR" dirty="0" smtClean="0"/>
              <a:t>SEMA ÇELEBİ</a:t>
            </a:r>
          </a:p>
          <a:p>
            <a:r>
              <a:rPr lang="tr-TR" dirty="0" smtClean="0"/>
              <a:t>YEŞİL </a:t>
            </a:r>
            <a:r>
              <a:rPr lang="tr-TR" dirty="0"/>
              <a:t>SINIF </a:t>
            </a:r>
            <a:r>
              <a:rPr lang="tr-TR" dirty="0" smtClean="0"/>
              <a:t>ÖĞRETMENİ:AYSUN ŞENGÜL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7630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OKULA GİRİŞ ÇIKIŞ SAATLERİ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OKULUMUZUN SABAHÇI GRUPLAR İÇİN GİRİŞ ÇIKIŞ SAATLERİ;</a:t>
            </a:r>
          </a:p>
          <a:p>
            <a:r>
              <a:rPr lang="tr-TR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07:30-12:30 SAATLERİDİR. Öğrencilerinizi 12:00-12:30 arasında alabilirsiniz.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OKULUMUZUN ÖĞLENCİ GRUPLAR İÇİN GİRİŞ ÇIKIŞ SAATLERİ;</a:t>
            </a:r>
          </a:p>
          <a:p>
            <a:r>
              <a:rPr lang="tr-TR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12:30-17:30 SAATLERİDİR. Öğrencilerinizi 17:00-17:30 arasında alabilirsiniz.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SAAT ARALIKLARINDA ÖĞRENCİLERİMİZİ OKULA GETİRMENİZİ VE ALMANIZI RİCA EDİYORUZ. ERKEN-GEÇ GELME YA DA ALMA DURUMLARINDA SİZLERİN VE ÇOCUKLARINIZIN MAĞDUR OLMAMASI İÇİN BU SAATLER KONUSUNDA HASSASİYET GÖSTERMENİZİ RİCA EDİYORUZ</a:t>
            </a:r>
            <a:r>
              <a:rPr lang="tr-TR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42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REHBERLİK SERVİSİNİN TANITILMASI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Rehberlik Servisimiz, öğrencilerimizin </a:t>
            </a:r>
            <a:r>
              <a:rPr lang="tr-TR" dirty="0" smtClean="0"/>
              <a:t>gelişim süreci </a:t>
            </a:r>
            <a:r>
              <a:rPr lang="tr-TR" dirty="0"/>
              <a:t>içinde karşılaştıkları güçlükleri problem haline dönüşmeden çözmelerine yardımcı olmak, kendini tanıyan, uyum ve iletişim becerisine sahip, çevresine duyarlı, mutlu, sağlıklı, yaratıcı bireyler olarak </a:t>
            </a:r>
            <a:r>
              <a:rPr lang="tr-TR" dirty="0" smtClean="0"/>
              <a:t>yetişmelerini amaç edinmektedir.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8429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Okulumuzda bulunan </a:t>
            </a:r>
            <a:r>
              <a:rPr lang="tr-TR" dirty="0" smtClean="0"/>
              <a:t>rehberlik servisi</a:t>
            </a:r>
            <a:r>
              <a:rPr lang="tr-TR" dirty="0"/>
              <a:t>; öğrencilerin eğitsel, mesleki ve psikolojik gelişimlerini takip eder, bu </a:t>
            </a:r>
            <a:r>
              <a:rPr lang="tr-TR" dirty="0" smtClean="0"/>
              <a:t>süreç içinde </a:t>
            </a:r>
            <a:r>
              <a:rPr lang="tr-TR" dirty="0"/>
              <a:t>velilerimizle işbirliği yaparak gerekli yönlendirmeleri yapar.</a:t>
            </a:r>
          </a:p>
        </p:txBody>
      </p:sp>
    </p:spTree>
    <p:extLst>
      <p:ext uri="{BB962C8B-B14F-4D97-AF65-F5344CB8AC3E}">
        <p14:creationId xmlns:p14="http://schemas.microsoft.com/office/powerpoint/2010/main" val="3708904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">
  <a:themeElements>
    <a:clrScheme name="Kent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ent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nt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ent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1057</Words>
  <Application>Microsoft Office PowerPoint</Application>
  <PresentationFormat>Ekran Gösterisi (4:3)</PresentationFormat>
  <Paragraphs>134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Kent</vt:lpstr>
      <vt:lpstr>TOKİ PLEVNE ANAOKULU</vt:lpstr>
      <vt:lpstr>BU SEMİNERDE DEĞİNECEĞİMİZ KONULAR</vt:lpstr>
      <vt:lpstr>OKULUMUZUN TANITILMASI</vt:lpstr>
      <vt:lpstr>OKULUMUZUN KADROSU</vt:lpstr>
      <vt:lpstr>SINIFLARIMIZ VE ÖĞRETMENLERİMİZ</vt:lpstr>
      <vt:lpstr>SINIFLARIMIZ VE ÖĞRETMENLERİMİZ</vt:lpstr>
      <vt:lpstr>OKULA GİRİŞ ÇIKIŞ SAATLERİ</vt:lpstr>
      <vt:lpstr>REHBERLİK SERVİSİNİN TANITILMASI</vt:lpstr>
      <vt:lpstr>PowerPoint Sunusu</vt:lpstr>
      <vt:lpstr>REHBERLİK SERVİSİ NE DEĞİLDİR?</vt:lpstr>
      <vt:lpstr>REHBERLİK SERVİSİNDE HANGİ HİZMETLER VERİLMEKTEDİR?</vt:lpstr>
      <vt:lpstr>2019-2020 EĞİTİM ÖĞRETİM YILINDA YAPILACAK ÇALIŞMALAR</vt:lpstr>
      <vt:lpstr>REHBERLİK SERVİSİNİN TANITILMASI</vt:lpstr>
      <vt:lpstr>OKULA UYUM </vt:lpstr>
      <vt:lpstr>PowerPoint Sunusu</vt:lpstr>
      <vt:lpstr>UYUM SÜRECİNDE KARŞILAŞILAN PROBLEMLER</vt:lpstr>
      <vt:lpstr>   SİZ DEĞERLİ VELİLERİMİZİN BU SÜREÇTE DİKKAT ETMESİ GEREKEN KONULAR;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TOKİ PLEVNE ANAOKULU</dc:title>
  <dc:creator>win7</dc:creator>
  <cp:lastModifiedBy>win7</cp:lastModifiedBy>
  <cp:revision>15</cp:revision>
  <dcterms:created xsi:type="dcterms:W3CDTF">2019-09-03T18:23:56Z</dcterms:created>
  <dcterms:modified xsi:type="dcterms:W3CDTF">2019-09-09T04:44:07Z</dcterms:modified>
</cp:coreProperties>
</file>