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4" r:id="rId11"/>
    <p:sldId id="30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305" r:id="rId20"/>
    <p:sldId id="272" r:id="rId21"/>
    <p:sldId id="273" r:id="rId22"/>
    <p:sldId id="274" r:id="rId23"/>
    <p:sldId id="275" r:id="rId24"/>
    <p:sldId id="276" r:id="rId25"/>
    <p:sldId id="277" r:id="rId26"/>
    <p:sldId id="291" r:id="rId27"/>
    <p:sldId id="292" r:id="rId28"/>
    <p:sldId id="293" r:id="rId29"/>
    <p:sldId id="278" r:id="rId30"/>
    <p:sldId id="279" r:id="rId31"/>
    <p:sldId id="280" r:id="rId32"/>
    <p:sldId id="298" r:id="rId33"/>
    <p:sldId id="299" r:id="rId34"/>
    <p:sldId id="300" r:id="rId35"/>
    <p:sldId id="301" r:id="rId36"/>
    <p:sldId id="302" r:id="rId37"/>
    <p:sldId id="303" r:id="rId38"/>
    <p:sldId id="281" r:id="rId39"/>
    <p:sldId id="282" r:id="rId40"/>
    <p:sldId id="296" r:id="rId41"/>
    <p:sldId id="306" r:id="rId42"/>
    <p:sldId id="290" r:id="rId4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29.11.2019</a:t>
            </a:fld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29.11.2019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29.11.2019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29.11.2019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29.11.2019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29.11.2019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83568" y="3429000"/>
            <a:ext cx="6553200" cy="1080120"/>
          </a:xfrm>
        </p:spPr>
        <p:txBody>
          <a:bodyPr>
            <a:noAutofit/>
          </a:bodyPr>
          <a:lstStyle/>
          <a:p>
            <a:r>
              <a:rPr lang="tr-T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TOKİ PLEVNE ANAOKULU </a:t>
            </a:r>
          </a:p>
          <a:p>
            <a:r>
              <a:rPr lang="tr-TR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REHBERLİK SERVİSİ</a:t>
            </a:r>
          </a:p>
          <a:p>
            <a:endParaRPr lang="tr-T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6629400" cy="1939281"/>
          </a:xfrm>
        </p:spPr>
        <p:txBody>
          <a:bodyPr/>
          <a:lstStyle/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ŞİDDETİ ÖNLEME VE AİLE İÇİ İLETİŞİM </a:t>
            </a:r>
            <a:br>
              <a:rPr lang="tr-TR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VELİ SEMİNERİ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59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628800"/>
            <a:ext cx="4392488" cy="4824536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0-8 yaş arası çocukların %32’si oyun parkında, sokakta, spor sahasında, okul saatleri dışında okul bahçesinde, internet kafede yanında bir yetişkin olmadan zaman geçiriyor.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0-8 yaş arası çocukların %66’sı günde en az 2 saatlerini TV izleyerek geçiriyor.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626" y="2628900"/>
            <a:ext cx="4129050" cy="231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3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52600"/>
            <a:ext cx="5050904" cy="4844752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0-8 yaş arası çocukların %8’i 12 yaşından küçük bir başka çocuğun gözetiminde, %6’sı ise tek başına 1 hafta içinde evde en az 1 saat geçiriyor. 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 Çocuklarının kendilerini kızdıran davranışlarına karşı ebeveynlerin %74’ü duygusal şiddet yöntemlerine (çocuğun sevdiği bir şeyin yasaklanması, temel ihtiyaçların kesilmesi, bir odaya kilitlemek, bağırmak, tehdit etmek, vb.), </a:t>
            </a:r>
          </a:p>
          <a:p>
            <a:pPr marL="114300" indent="0">
              <a:buNone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3" y="2060848"/>
            <a:ext cx="2191933" cy="360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9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b="1" i="1" dirty="0" smtClean="0">
                <a:latin typeface="Times New Roman" pitchFamily="18" charset="0"/>
                <a:cs typeface="Times New Roman" pitchFamily="18" charset="0"/>
              </a:rPr>
              <a:t>PEKİ SİZCE DUYGUSAL ŞİDDETİN ETKİSİ Mİ DAHA FAZLADIR YOKSA FİZİKSEL ŞİDDETİN Mİ?</a:t>
            </a:r>
            <a:endParaRPr lang="tr-TR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402697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>
                <a:latin typeface="Times New Roman" pitchFamily="18" charset="0"/>
                <a:cs typeface="Times New Roman" pitchFamily="18" charset="0"/>
              </a:rPr>
              <a:t>Cinsel </a:t>
            </a:r>
            <a:r>
              <a:rPr lang="tr-TR" b="1" dirty="0" err="1">
                <a:latin typeface="Times New Roman" pitchFamily="18" charset="0"/>
                <a:cs typeface="Times New Roman" pitchFamily="18" charset="0"/>
              </a:rPr>
              <a:t>Şiddet: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Cinsel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şiddetin çocuklar üzerindeki etkileri,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travmatik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olayın olduğu sıralarda ve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travmatik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olay sonrasındaki dönemlerde de görülebilmektedir. Cinsel istismara bağlı ortaya çıkan semptomlar;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tr-TR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anksiyete</a:t>
            </a: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cinsel işlev bozukluğu, 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uyku bozuklukları, 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öfke,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uyuşturucu madde kullanımı,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düşük özsaygı,</a:t>
            </a:r>
          </a:p>
          <a:p>
            <a:pPr eaLnBrk="0" hangingPunct="0">
              <a:buFont typeface="Wingdings" pitchFamily="2" charset="2"/>
              <a:buChar char="§"/>
            </a:pP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intihar eğilimi  olarak belirlenmiştir.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98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52601"/>
            <a:ext cx="8363272" cy="3116559"/>
          </a:xfrm>
        </p:spPr>
        <p:txBody>
          <a:bodyPr>
            <a:normAutofit fontScale="70000" lnSpcReduction="20000"/>
          </a:bodyPr>
          <a:lstStyle/>
          <a:p>
            <a:pPr indent="-342900">
              <a:buClr>
                <a:schemeClr val="tx1"/>
              </a:buClr>
              <a:buNone/>
            </a:pPr>
            <a:r>
              <a:rPr lang="tr-TR" b="1" dirty="0">
                <a:latin typeface="Times New Roman" pitchFamily="18" charset="0"/>
                <a:cs typeface="Times New Roman" pitchFamily="18" charset="0"/>
              </a:rPr>
              <a:t>Sözel Şiddet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: Bir kişinin küçük düşürücü isimler takılarak veya alay edilerek veya kişiye tolerans sınırlarını zorlayacak şakalar yapmak yoluyla rahatsızlık verme davranışlarını içerir. Bu davranışlara maruz kalan kişinin duyguları incinebilir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342900">
              <a:buClr>
                <a:schemeClr val="tx1"/>
              </a:buClr>
              <a:buNone/>
            </a:pP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000" dirty="0">
                <a:latin typeface="Times New Roman" pitchFamily="18" charset="0"/>
                <a:cs typeface="Times New Roman" pitchFamily="18" charset="0"/>
              </a:rPr>
            </a:b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Küfür etme, kaba ve çirkin sözler söyleme</a:t>
            </a:r>
          </a:p>
          <a:p>
            <a:pPr indent="-342900">
              <a:buClr>
                <a:schemeClr val="tx1"/>
              </a:buClr>
              <a:buNone/>
            </a:pPr>
            <a:endParaRPr lang="tr-T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>
              <a:buClr>
                <a:schemeClr val="tx1"/>
              </a:buClr>
              <a:buNone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     • 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Hakaret etme, küçük düşürme, utandırma, dalga geçme, alay etme, incitme, kızdırma, ağlatma</a:t>
            </a:r>
          </a:p>
          <a:p>
            <a:pPr indent="-342900">
              <a:buClr>
                <a:schemeClr val="tx1"/>
              </a:buClr>
              <a:buNone/>
            </a:pPr>
            <a:endParaRPr lang="tr-TR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>
              <a:buClr>
                <a:schemeClr val="tx1"/>
              </a:buClr>
              <a:buNone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    • </a:t>
            </a:r>
            <a: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Rengi, saçı, görünüşü, giysileri, beden ölçüsü ya da bedensel özrüyle alay etme</a:t>
            </a:r>
            <a:br>
              <a:rPr lang="tr-TR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1800" dirty="0">
                <a:latin typeface="Times New Roman" pitchFamily="18" charset="0"/>
                <a:cs typeface="Times New Roman" pitchFamily="18" charset="0"/>
              </a:rPr>
            </a:br>
            <a:endParaRPr lang="tr-TR" sz="1800" dirty="0"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imagesCAUDR4Z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4581128"/>
            <a:ext cx="5472336" cy="18886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158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52600"/>
            <a:ext cx="4402832" cy="4373563"/>
          </a:xfrm>
        </p:spPr>
        <p:txBody>
          <a:bodyPr>
            <a:normAutofit/>
          </a:bodyPr>
          <a:lstStyle/>
          <a:p>
            <a:pPr eaLnBrk="0" hangingPunct="0"/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Anne, baba ya da ailesinin özelliklerini alay konusu yapma</a:t>
            </a:r>
          </a:p>
          <a:p>
            <a:pPr eaLnBrk="0" hangingPunct="0"/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Zeka ve öğrenme düzeyiyle alay etme</a:t>
            </a:r>
          </a:p>
          <a:p>
            <a:pPr eaLnBrk="0" hangingPunct="0"/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Hoşa gitmeyen, küçük düşürücü isimler (lakap) takma</a:t>
            </a:r>
          </a:p>
          <a:p>
            <a:pPr eaLnBrk="0" hangingPunct="0"/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• Aşağılayıcı bir biçimde gülme</a:t>
            </a:r>
            <a:endParaRPr lang="tr-T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imagesCAI1PO6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275856" cy="449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138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ŞİDDETİN NEDENLERİ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1) Bireyin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yaşadığı </a:t>
            </a:r>
            <a:r>
              <a:rPr lang="tr-TR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çocukluk döneminden edindiği duygu, düşünce, bilinçaltına atılmış birikimleri ve buna bağlı olarak dürtüleri,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onun şiddet uygulamasına neden olmaktadır.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Cüceloğlu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(1991)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sosyal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öğrenmenin temelinde çocuğun çevresinde oluşan davranışları taklit etmesinin yattığını ve çevresinde saldırgan davranışlar görerek büyüyen çocukların saldırgan olabileceğini vurgulamaktadır. Yapılan araştırmalar çocuklarını döven anne babaların kendi dövülerek büyüdüğünü ortaya koymuştur.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b="1" dirty="0">
                <a:latin typeface="Times New Roman" pitchFamily="18" charset="0"/>
                <a:cs typeface="Times New Roman" pitchFamily="18" charset="0"/>
              </a:rPr>
            </a:b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2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2) Bireyin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yaşamında karşılaştığı krizler ve bunlarla baş edememe de şiddetin nedeni olarak görülmektedir.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Yeni bir kardeşin gelmesi,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sevilen birinin kaybı,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hastalık,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işsizlik,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anne-babanın boşanması,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bireyin kendisinin boşanması,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yalnızlık,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sevdiklerinden ayrılma,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beklentileri karşılamayan evlilikler krizlerin ortaya çıkmasına neden olarak sıralanabilir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52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52600"/>
            <a:ext cx="5626968" cy="4373563"/>
          </a:xfrm>
        </p:spPr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Bir diğer önemli nedense televizyondur. Televizyondaki şiddetin etkisini, taklit etmek ile açıklamak mümkündür. Taklit etme dışında televizyondaki şiddetin korku yaratma ve duygusuzlaştırma gibi etkileri de bulunmaktadır. </a:t>
            </a:r>
          </a:p>
        </p:txBody>
      </p:sp>
      <p:pic>
        <p:nvPicPr>
          <p:cNvPr id="4" name="Picture 5" descr="4291631619_2e12487039_o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8143" y="1916832"/>
            <a:ext cx="3025775" cy="3889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1884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ANLATTIKLARIMIZ ÇERÇEVESİNDE TELEVİZYONDA ÇOCUKLARIMIZI ŞİDDETE YÖNLENDİREN PROGRAMLAR NELERDİR?</a:t>
            </a:r>
            <a:endParaRPr lang="tr-TR" sz="4000" b="1" i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7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3" y="128972"/>
            <a:ext cx="8800075" cy="660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2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OKULLARDA ŞİDDET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Okulda şiddeti hazırlayan birçok karmaşık ve çoğunlukla da toplumla ilgili faktör vardır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457200">
              <a:buAutoNum type="arabicParenR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BİREYSEL FAKTÖRLER</a:t>
            </a:r>
          </a:p>
          <a:p>
            <a:pPr marL="571500" indent="-457200">
              <a:buAutoNum type="arabicParenR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AİLESEL FAKTÖRLER</a:t>
            </a:r>
          </a:p>
          <a:p>
            <a:pPr marL="571500" indent="-457200">
              <a:buAutoNum type="arabicParenR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AKRAN FAKTÖRLERİ</a:t>
            </a:r>
          </a:p>
          <a:p>
            <a:pPr marL="571500" indent="-457200">
              <a:buAutoNum type="arabicParenR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OKULA İLİŞKİN FAKTÖRLER</a:t>
            </a:r>
          </a:p>
          <a:p>
            <a:pPr marL="571500" indent="-457200">
              <a:buAutoNum type="arabicParenR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TOPLUMSAL FAKTÖRLER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1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BİREYSEL FAKTÖRLER</a:t>
            </a:r>
          </a:p>
          <a:p>
            <a:pPr marL="571500" indent="-457200">
              <a:buFont typeface="+mj-lt"/>
              <a:buAutoNum type="arabicPeriod"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Genetik özelliklerden gelen nörolojik,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hormonal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ve diğer fizyolojik </a:t>
            </a:r>
            <a:r>
              <a:rPr lang="tr-TR" dirty="0" err="1">
                <a:latin typeface="Times New Roman" pitchFamily="18" charset="0"/>
                <a:cs typeface="Times New Roman" pitchFamily="18" charset="0"/>
              </a:rPr>
              <a:t>anormalllikler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; bilişsel fonksiyonların bozulması ve düşük akademik başarı; dürtü kontrolünün gelişim bozukluğu, problem çözme becerileri ve akran ilişkilerinin yetersizliği; bilişsel gelişmede bozukluk ve önyargılar.</a:t>
            </a:r>
          </a:p>
          <a:p>
            <a:pPr marL="571500" indent="-457200">
              <a:buFont typeface="+mj-lt"/>
              <a:buAutoNum type="arabicPeriod"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53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2.  AİLESEL FAKTÖRLER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Anne baba olma ve çocuk yetiştirme becerilerinin yetersizliği; aile bireyleri arasında duygusal bağların zayıf olması; ailenin problem çözme ve baş etme becerilerinin yetersiz olması. </a:t>
            </a: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Okulda şiddeti hazırlayan en önemli faktör olarak evde ebeveyn gözetiminin yetersiz olması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1.gstatic.com/images?q=tbn:ANd9GcTAnUeYnnwGsgiO8iXlR5sPuVhbQdUPw4pKOK8470oOgNAbmNk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509120"/>
            <a:ext cx="5256064" cy="215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894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3. AKRAN FAKTÖRLERİ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Yanlış yönelimleri olan akran ilişkileri; akranları tarafından zorbalığa uğrama; saldırgan ve şiddet davranışlarını destekleyen inanışlara sahip sınıfları ve sosyal grupları keşfetme.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000" dirty="0">
                <a:latin typeface="Times New Roman" pitchFamily="18" charset="0"/>
                <a:cs typeface="Times New Roman" pitchFamily="18" charset="0"/>
              </a:rPr>
            </a:b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http://t3.gstatic.com/images?q=tbn:ANd9GcRrJDF-ssr2gYWQorhm31d3_sILcJqpnZoEauoTgOHpHJ79ISb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97200"/>
            <a:ext cx="5328518" cy="22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83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4. OKULA İLİŞKİN FAKTÖRLER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Sınıf yönetimi  süreçleri, okul disiplin politikaları, saldırgan ve anti sosyal gençle öğretmenin ilişkisinin yapısı; öğretmenlerin eğitimsel uygulamaları ve sınıf eğitimi veya sosyal davranışı desteklemede öğretmenin yetersizliği.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t2.gstatic.com/images?q=tbn:ANd9GcSv6Ho2tFsodgkHYegs7gNmOyReDOTFlhpUaScs9ojbPxZVIxe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4262313"/>
            <a:ext cx="3959895" cy="226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370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5. TOPLUMSAL FAKTÖRLER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Fakirlik; oturulan semt/mahallede şiddet, sosyal karışıklık, sosyal düzenin korunmasında bir toplumun toparlayıcı başarısı veya başarısızlığı, medyada şiddetin yaygınlaşması, uyuşturucu madde veya alkol kullanımının artması. 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TgWew2O__E-tZ_ibXdwfNOdeKZmrAQ2IjY9jT9iMjVplo8-qj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33772"/>
            <a:ext cx="5759996" cy="221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6531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ÖFKELİ VE ŞİDDETE MEYİLLİ  ÇOCUKLARIN ÖZELLİKLERİ NELERDİR?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Öfkelenmek denildiğinde genellikle insanların aklına olumsuz bir duygu gelir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Ancak öfke sağlıklı ve normal bir duygudur. Sağlıksız olan öfkenin saldırganlığa dönüşmesidir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50393"/>
            <a:ext cx="3844652" cy="285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29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Evde, okulda ve çevrede sürekli sorun yaratırlar.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Yetişkinlerle sürekli çatışma içindedirler.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Yalnız olma ve reddedilme duygularına sahiptirler.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Okulda ilgi ve başarıları düşüktür.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Yazılarında, resimlerinde ya da konuşmalarında şiddet ifadelerine sık rastlanır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İlgisizlikten hoşlanmazlar, sağlıklı yollarla alamadıkları ilgiyi olumsuz davranışlarıyla almaya çalışırlar.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24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Aşırı hareketlidir, kendilerini kontrol etmekte zorluk çekerler.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Farklı birey ve ortamlara uyum sağlamakta zorlanırlar.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Cezadan hiç etkilenmez ya da bir süre etkilenmiş görünürler.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Hep kendilerini haklı çıkarmaya çalışırlar.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143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ANNE BABALARA ÖNERİLER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Çocuklarla birlikte bir aile etkinliği olan televizyon izleme, izlerken </a:t>
            </a:r>
            <a:r>
              <a:rPr lang="tr-TR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olumsuz iletileri uygun bir dille eleştirme,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çocuktaki şiddet duygusunun şiddet davranışına dönüşmesini, çocuğun izlediği şiddet davranışını taklit etmesini önleyecektir.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Çocuğunuzun seyrettiği programları, ilgilendiği alanları bilin ve gerektiğinde müdahale edin.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653135"/>
            <a:ext cx="3484969" cy="196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71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İÇERİKLER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ŞİDDET NEDİR?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ŞİDDET TÜRLERİ NELERDİR?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ŞİDDETİN NEDENLERİ NELERDİR?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ŞİDDETİ TETİKLEYEN AİLE İÇİ FAKTÖRLER NELERDİR?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ŞİDDETİ ÖNLEMEK İÇİN YAPILABİLECEKLER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ŞİDDETİ ÖNLEMEDE AİLEİÇİ İLETİŞİMİN ÖNEMİ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AİLELERE ÖNERİLER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962050"/>
            <a:ext cx="1472952" cy="178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0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Başkalarına lakap takmasına veya alay etmesine kesinlikle izin vermeyin</a:t>
            </a:r>
            <a:r>
              <a:rPr lang="tr-TR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 bu konuda sıkı bir duruş sergileyin.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918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Şiddet konusunda çocuğunuzla konuşmaktan çekinmeyin, hatta açık açık konuşun.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Şiddet </a:t>
            </a:r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içeren davranışları kesinlikle kabul edemeyeceğinizi ve tolerans göstermeyeceğinizi söyleyin.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Çocuğunuzla </a:t>
            </a:r>
            <a:r>
              <a:rPr lang="tr-TR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neyin şiddet olduğunu veya neyin şiddet olmadığını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tartışın</a:t>
            </a:r>
          </a:p>
        </p:txBody>
      </p:sp>
    </p:spTree>
    <p:extLst>
      <p:ext uri="{BB962C8B-B14F-4D97-AF65-F5344CB8AC3E}">
        <p14:creationId xmlns:p14="http://schemas.microsoft.com/office/powerpoint/2010/main" val="1217820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Çocuk öfkelenmesin diyerek, onun her istediğini yapmasına izin vermeyin.</a:t>
            </a:r>
          </a:p>
        </p:txBody>
      </p:sp>
    </p:spTree>
    <p:extLst>
      <p:ext uri="{BB962C8B-B14F-4D97-AF65-F5344CB8AC3E}">
        <p14:creationId xmlns:p14="http://schemas.microsoft.com/office/powerpoint/2010/main" val="1831003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Çocuğunuzun kimlerle birlikte, nerede olduğundan ve neler yaptığından haberdar olun.</a:t>
            </a:r>
          </a:p>
          <a:p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Arkadaşlarını onaylamasanız bile, daha iyi tanımak ve kontrol altında tutmak için, ara sıra evinize çağırın.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76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Olumsuz davranışlarının ortadan kalkması için, iyi hissedecekleri bir faaliyet alanına yönlendirerek, kendilerini daha etkili bir yolla ifade etmelerine yardımcı olun.</a:t>
            </a:r>
          </a:p>
        </p:txBody>
      </p:sp>
    </p:spTree>
    <p:extLst>
      <p:ext uri="{BB962C8B-B14F-4D97-AF65-F5344CB8AC3E}">
        <p14:creationId xmlns:p14="http://schemas.microsoft.com/office/powerpoint/2010/main" val="19067878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Sürekli olumsuz davranışlarıyla ilgilenmek ve uyarmak yerine, olumlu davranışlarını da görerek övün. Böylece kendini seven ve özgüveni yeterli çocuklar yetiştirirsiniz. Bu duygulara sahip çocuklar, öfkelerini sağlıklı yollarla ifade ederler.</a:t>
            </a:r>
          </a:p>
        </p:txBody>
      </p:sp>
    </p:spTree>
    <p:extLst>
      <p:ext uri="{BB962C8B-B14F-4D97-AF65-F5344CB8AC3E}">
        <p14:creationId xmlns:p14="http://schemas.microsoft.com/office/powerpoint/2010/main" val="31585540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latin typeface="Times New Roman" pitchFamily="18" charset="0"/>
                <a:cs typeface="Times New Roman" pitchFamily="18" charset="0"/>
              </a:rPr>
              <a:t>Kendisini öfkelendiren durumu yazı ya da resimle ifade etmesini sağlayın.  ( Günlük tutturun).</a:t>
            </a:r>
          </a:p>
        </p:txBody>
      </p:sp>
    </p:spTree>
    <p:extLst>
      <p:ext uri="{BB962C8B-B14F-4D97-AF65-F5344CB8AC3E}">
        <p14:creationId xmlns:p14="http://schemas.microsoft.com/office/powerpoint/2010/main" val="20882513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600" b="1" dirty="0">
                <a:latin typeface="Times New Roman" pitchFamily="18" charset="0"/>
                <a:cs typeface="Times New Roman" pitchFamily="18" charset="0"/>
              </a:rPr>
              <a:t>Çocuğunuzun söylediklerini dikkatlice dinleyin, onu dinlerken başka işlerle uğraşmayın. Bağırarak ve olumsuz cümleler kullanarak onu asla küçük düşürmeyin.</a:t>
            </a:r>
          </a:p>
        </p:txBody>
      </p:sp>
    </p:spTree>
    <p:extLst>
      <p:ext uri="{BB962C8B-B14F-4D97-AF65-F5344CB8AC3E}">
        <p14:creationId xmlns:p14="http://schemas.microsoft.com/office/powerpoint/2010/main" val="9881002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Çocuğa </a:t>
            </a:r>
            <a:r>
              <a:rPr lang="tr-TR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sevgi, şefkat, içtenlik duygularını aşılayıp geliştirerek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bunu önlemek olasıdır. Çocuğun istenmeyen duygularla baş edebilmesi ve sağlıklı biçimde büyüyüp gelişmesi için ebeveynlerin kuralları ve sınırları koyan olduğunu unutmaması gerekir.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647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Evde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yapacağınız bazı düzenlemelerle </a:t>
            </a:r>
            <a:r>
              <a:rPr lang="tr-TR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evinizi çocuğunuz ve arkadaşları için cazip bir yer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haline getirebilirsiniz. Böylece yakınınızda bulunmalarını sağlayabilir, ana baba olarak gözetiminizi sürdürebilir, ileride sorun olabilecek davranışların ipuçlarını önceden fark edebilirsiniz.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362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000" b="1" dirty="0" smtClean="0">
                <a:latin typeface="Times New Roman" pitchFamily="18" charset="0"/>
                <a:cs typeface="Times New Roman" pitchFamily="18" charset="0"/>
              </a:rPr>
              <a:t>ŞİDDET KELİMESİ AKLINIZDA HANGİ RENK, ŞEKİL, EŞYA, CANLI, İMGEYİ GETİRİYOR?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5" y="3717032"/>
            <a:ext cx="1503850" cy="115212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458245"/>
            <a:ext cx="1787064" cy="110986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445224"/>
            <a:ext cx="2482775" cy="120913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5" y="5157192"/>
            <a:ext cx="1682279" cy="131553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640454"/>
            <a:ext cx="2053012" cy="139875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782360"/>
            <a:ext cx="2039840" cy="1246839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310498"/>
            <a:ext cx="1287586" cy="128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9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Sorunları şiddet yoluyla çözen bir model olmaktan </a:t>
            </a:r>
            <a:r>
              <a:rPr lang="tr-T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kaçının( </a:t>
            </a:r>
            <a:r>
              <a:rPr lang="tr-TR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Ona vurmayın, kişiliğine saldıracak sözler </a:t>
            </a:r>
            <a:r>
              <a:rPr lang="tr-TR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söylemeyin).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Eğer kızgınlığınız çok yoğun ise o an bir şey yapmayın, o ortamdan uzaklaşın. Sakinleşene kadar orada kalın.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Daha sonra, sakin olduğunuz bir zamanda onunla görüşün, kendinizi ifade edin.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Çocuğunuz ne kadar kışkırtıcı olursa olsun, </a:t>
            </a:r>
            <a:r>
              <a:rPr lang="tr-TR" b="1" dirty="0">
                <a:latin typeface="Times New Roman" pitchFamily="18" charset="0"/>
                <a:cs typeface="Times New Roman" pitchFamily="18" charset="0"/>
              </a:rPr>
              <a:t>sükunetinizi kaybetmeyin, şiddete başvurmayın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80531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3"/>
            <a:ext cx="9036496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937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tr-TR" sz="6000" b="1" i="1" dirty="0" smtClean="0"/>
              <a:t>DİNLEDİĞİNİZ İÇİN TEŞEKKÜR EDERİM.</a:t>
            </a:r>
          </a:p>
          <a:p>
            <a:pPr marL="114300" indent="0">
              <a:buNone/>
            </a:pPr>
            <a:r>
              <a:rPr lang="tr-TR" sz="3600" b="1" i="1" dirty="0" smtClean="0"/>
              <a:t>                                 </a:t>
            </a:r>
            <a:r>
              <a:rPr lang="tr-TR" b="1" i="1" dirty="0" smtClean="0"/>
              <a:t>ÜMMÜGÜLSÜM KUŞ</a:t>
            </a:r>
          </a:p>
          <a:p>
            <a:pPr marL="114300" indent="0">
              <a:buNone/>
            </a:pPr>
            <a:r>
              <a:rPr lang="tr-TR" b="1" i="1" dirty="0" smtClean="0"/>
              <a:t>                                             TOKİ PLEVNE ANAOKULU                  </a:t>
            </a:r>
          </a:p>
          <a:p>
            <a:pPr marL="114300" indent="0">
              <a:buNone/>
            </a:pPr>
            <a:r>
              <a:rPr lang="tr-TR" b="1" i="1" smtClean="0"/>
              <a:t>                                                  REHBER </a:t>
            </a:r>
            <a:r>
              <a:rPr lang="tr-TR" b="1" i="1" dirty="0" smtClean="0"/>
              <a:t>ÖĞRETMENİ</a:t>
            </a:r>
            <a:endParaRPr lang="tr-TR" b="1" i="1" dirty="0"/>
          </a:p>
        </p:txBody>
      </p:sp>
    </p:spTree>
    <p:extLst>
      <p:ext uri="{BB962C8B-B14F-4D97-AF65-F5344CB8AC3E}">
        <p14:creationId xmlns:p14="http://schemas.microsoft.com/office/powerpoint/2010/main" val="3495939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ŞİDDET NEDİR?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52600"/>
            <a:ext cx="5050904" cy="4373563"/>
          </a:xfrm>
        </p:spPr>
        <p:txBody>
          <a:bodyPr>
            <a:normAutofit/>
          </a:bodyPr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Şiddet; kişinin kendisini yada farklı kişi gruplarla anlaşmazlığa düştüğünde </a:t>
            </a: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sorun çözme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inandırma,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uzlaştırma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gibi yöntemlerle başvurmak yerine; </a:t>
            </a:r>
            <a:r>
              <a:rPr lang="tr-TR" dirty="0">
                <a:solidFill>
                  <a:srgbClr val="000078"/>
                </a:solidFill>
                <a:latin typeface="Times New Roman" pitchFamily="18" charset="0"/>
                <a:cs typeface="Times New Roman" pitchFamily="18" charset="0"/>
              </a:rPr>
              <a:t>yaralama öldürme, psikolojik zarar verme, gelişme geriliği oluşturma yada ihmal etme ile sonuçlanabilen, kasıtlı güç kullanımına dayalı davranışlara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başvurmasıdır. </a:t>
            </a:r>
          </a:p>
        </p:txBody>
      </p:sp>
      <p:pic>
        <p:nvPicPr>
          <p:cNvPr id="4" name="Picture 7" descr="siddet-playerimage_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60848"/>
            <a:ext cx="3281588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62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ŞİDDET TÜRLERİ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Fiziksel Şiddet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Sözlü Şiddet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Ekonomik Şiddet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Cinsel şiddet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Duygusal Şiddet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85" y="1628800"/>
            <a:ext cx="5585389" cy="5035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52600"/>
            <a:ext cx="4258816" cy="4373563"/>
          </a:xfrm>
        </p:spPr>
        <p:txBody>
          <a:bodyPr/>
          <a:lstStyle/>
          <a:p>
            <a:r>
              <a:rPr lang="tr-TR" b="1" dirty="0">
                <a:latin typeface="Times New Roman" pitchFamily="18" charset="0"/>
                <a:cs typeface="Times New Roman" pitchFamily="18" charset="0"/>
              </a:rPr>
              <a:t>Fiziksel Şiddet: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 Kişilerin bedenine yönelik olan ve yine kişilerin bedensel olarak zarar görmesine yol açan şiddettir. </a:t>
            </a:r>
            <a:r>
              <a:rPr lang="tr-TR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1800" dirty="0">
                <a:latin typeface="Times New Roman" pitchFamily="18" charset="0"/>
                <a:cs typeface="Times New Roman" pitchFamily="18" charset="0"/>
              </a:rPr>
            </a:b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49844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101114" cy="411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68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995605"/>
              </p:ext>
            </p:extLst>
          </p:nvPr>
        </p:nvGraphicFramePr>
        <p:xfrm>
          <a:off x="107504" y="0"/>
          <a:ext cx="8892480" cy="7299952"/>
        </p:xfrm>
        <a:graphic>
          <a:graphicData uri="http://schemas.openxmlformats.org/drawingml/2006/table">
            <a:tbl>
              <a:tblPr/>
              <a:tblGrid>
                <a:gridCol w="2771080"/>
                <a:gridCol w="3097213"/>
                <a:gridCol w="3024187"/>
              </a:tblGrid>
              <a:tr h="5949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tr-T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Bir kişiye  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tokat atma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tekme atma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kafa atma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bir şeyler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 fırlatma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bir cisimle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 vurma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kesici delici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alet ve ateşli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silah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kullanma</a:t>
                      </a: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   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tr-T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Bir kişiyi  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ısırma,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tükürme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çimdikleme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sertçe itip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kakma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yakma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bağlama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bir odaya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kapatma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yere yada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duvara fırlatma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yumruklama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tr-T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Bir kişinin  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elini kolunu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  bükme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boğazını sıkma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saçından çekip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 </a:t>
                      </a: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yolma,saçından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 sürükleme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 </a:t>
                      </a:r>
                      <a:r>
                        <a:rPr kumimoji="0" 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-</a:t>
                      </a: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ağzını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 kapatarak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 boğmaya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                teşebbüs etmek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tr-T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 </a:t>
                      </a:r>
                      <a:endParaRPr kumimoji="0" lang="tr-T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tr-T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endParaRPr kumimoji="0" lang="tr-TR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  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" y="4751364"/>
            <a:ext cx="3928602" cy="200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3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latin typeface="Times New Roman" pitchFamily="18" charset="0"/>
                <a:cs typeface="Times New Roman" pitchFamily="18" charset="0"/>
              </a:rPr>
              <a:t>Duygusal Şiddet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Çocukların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, ebeveyn tarafından olumsuz tutumlara maruz kalmaları ve gereksinen sevgi ve ilginin karşılanamamasıdır.</a:t>
            </a:r>
            <a:br>
              <a:rPr lang="tr-TR" dirty="0">
                <a:latin typeface="Times New Roman" pitchFamily="18" charset="0"/>
                <a:cs typeface="Times New Roman" pitchFamily="18" charset="0"/>
              </a:rPr>
            </a:b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Korkutmak,</a:t>
            </a:r>
            <a:b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-tehdit etmek,</a:t>
            </a:r>
            <a:b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-aşağılamak,</a:t>
            </a:r>
            <a:b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-reddetmek, </a:t>
            </a:r>
            <a:b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-özgüvenini sarsmak amacıyla yapılan her türlü sözlü ve fiili tutum ve   davranış biçimleri, 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duygusal şiddet türlerindendir.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000" dirty="0">
                <a:latin typeface="Times New Roman" pitchFamily="18" charset="0"/>
                <a:cs typeface="Times New Roman" pitchFamily="18" charset="0"/>
              </a:rPr>
            </a:b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19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zacı">
  <a:themeElements>
    <a:clrScheme name="Eczacı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Eczacı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czacı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4625</TotalTime>
  <Words>1333</Words>
  <Application>Microsoft Office PowerPoint</Application>
  <PresentationFormat>Ekran Gösterisi (4:3)</PresentationFormat>
  <Paragraphs>159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3" baseType="lpstr">
      <vt:lpstr>Eczacı</vt:lpstr>
      <vt:lpstr>ŞİDDETİ ÖNLEME VE AİLE İÇİ İLETİŞİM  VELİ SEMİNERİ</vt:lpstr>
      <vt:lpstr>PowerPoint Sunusu</vt:lpstr>
      <vt:lpstr>İÇERİKLER</vt:lpstr>
      <vt:lpstr>PowerPoint Sunusu</vt:lpstr>
      <vt:lpstr>ŞİDDET NEDİR?</vt:lpstr>
      <vt:lpstr>ŞİDDET TÜRLERİ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ŞİDDETİN NEDENLERİ</vt:lpstr>
      <vt:lpstr>PowerPoint Sunusu</vt:lpstr>
      <vt:lpstr>PowerPoint Sunusu</vt:lpstr>
      <vt:lpstr>PowerPoint Sunusu</vt:lpstr>
      <vt:lpstr>OKULLARDA ŞİDDET</vt:lpstr>
      <vt:lpstr>PowerPoint Sunusu</vt:lpstr>
      <vt:lpstr>PowerPoint Sunusu</vt:lpstr>
      <vt:lpstr>PowerPoint Sunusu</vt:lpstr>
      <vt:lpstr>PowerPoint Sunusu</vt:lpstr>
      <vt:lpstr>PowerPoint Sunusu</vt:lpstr>
      <vt:lpstr>ÖFKELİ VE ŞİDDETE MEYİLLİ  ÇOCUKLARIN ÖZELLİKLERİ NELERDİR?</vt:lpstr>
      <vt:lpstr>PowerPoint Sunusu</vt:lpstr>
      <vt:lpstr>PowerPoint Sunusu</vt:lpstr>
      <vt:lpstr>ANNE BABALARA ÖNERİLER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TokiPlevne</dc:creator>
  <cp:lastModifiedBy>Windows Kullanıcısı</cp:lastModifiedBy>
  <cp:revision>14</cp:revision>
  <dcterms:created xsi:type="dcterms:W3CDTF">2019-10-30T07:20:51Z</dcterms:created>
  <dcterms:modified xsi:type="dcterms:W3CDTF">2019-11-29T07:18:47Z</dcterms:modified>
</cp:coreProperties>
</file>